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43"/>
  </p:notesMasterIdLst>
  <p:handoutMasterIdLst>
    <p:handoutMasterId r:id="rId44"/>
  </p:handoutMasterIdLst>
  <p:sldIdLst>
    <p:sldId id="257" r:id="rId2"/>
    <p:sldId id="266" r:id="rId3"/>
    <p:sldId id="268" r:id="rId4"/>
    <p:sldId id="281" r:id="rId5"/>
    <p:sldId id="280" r:id="rId6"/>
    <p:sldId id="273" r:id="rId7"/>
    <p:sldId id="302" r:id="rId8"/>
    <p:sldId id="303" r:id="rId9"/>
    <p:sldId id="283" r:id="rId10"/>
    <p:sldId id="284" r:id="rId11"/>
    <p:sldId id="282" r:id="rId12"/>
    <p:sldId id="290" r:id="rId13"/>
    <p:sldId id="305" r:id="rId14"/>
    <p:sldId id="274" r:id="rId15"/>
    <p:sldId id="276" r:id="rId16"/>
    <p:sldId id="287" r:id="rId17"/>
    <p:sldId id="288" r:id="rId18"/>
    <p:sldId id="289" r:id="rId19"/>
    <p:sldId id="304" r:id="rId20"/>
    <p:sldId id="269" r:id="rId21"/>
    <p:sldId id="285" r:id="rId22"/>
    <p:sldId id="286" r:id="rId23"/>
    <p:sldId id="292" r:id="rId24"/>
    <p:sldId id="291" r:id="rId25"/>
    <p:sldId id="296" r:id="rId26"/>
    <p:sldId id="297" r:id="rId27"/>
    <p:sldId id="294" r:id="rId28"/>
    <p:sldId id="293" r:id="rId29"/>
    <p:sldId id="306" r:id="rId30"/>
    <p:sldId id="295" r:id="rId31"/>
    <p:sldId id="307" r:id="rId32"/>
    <p:sldId id="298" r:id="rId33"/>
    <p:sldId id="275" r:id="rId34"/>
    <p:sldId id="310" r:id="rId35"/>
    <p:sldId id="311" r:id="rId36"/>
    <p:sldId id="312" r:id="rId37"/>
    <p:sldId id="299" r:id="rId38"/>
    <p:sldId id="300" r:id="rId39"/>
    <p:sldId id="301" r:id="rId40"/>
    <p:sldId id="309" r:id="rId41"/>
    <p:sldId id="308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7296" userDrawn="1">
          <p15:clr>
            <a:srgbClr val="A4A3A4"/>
          </p15:clr>
        </p15:guide>
        <p15:guide id="4" orient="horz" pos="412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89911" autoAdjust="0"/>
  </p:normalViewPr>
  <p:slideViewPr>
    <p:cSldViewPr snapToGrid="0">
      <p:cViewPr varScale="1">
        <p:scale>
          <a:sx n="79" d="100"/>
          <a:sy n="79" d="100"/>
        </p:scale>
        <p:origin x="86" y="504"/>
      </p:cViewPr>
      <p:guideLst>
        <p:guide orient="horz" pos="2160"/>
        <p:guide pos="3840"/>
        <p:guide pos="7296"/>
        <p:guide orient="horz" pos="4128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6" d="100"/>
          <a:sy n="76" d="100"/>
        </p:scale>
        <p:origin x="2538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796EA6-6F25-4F19-87BA-7ADCC16DAEFF}" type="datetimeFigureOut">
              <a:rPr lang="en-US" smtClean="0"/>
              <a:t>5/14/2020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4E50CC-F33A-4EF4-9F12-93EC4A21A0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2950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9C172E-A8B5-46F6-B05C-DFA3E2E0F207}" type="datetimeFigureOut">
              <a:rPr lang="en-US" smtClean="0"/>
              <a:t>5/14/2020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674CE4-FBD8-4481-AEFB-CA53E599A7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268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674CE4-FBD8-4481-AEFB-CA53E599A74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974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12192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3" name="Rectangle 22"/>
          <p:cNvSpPr/>
          <p:nvPr/>
        </p:nvSpPr>
        <p:spPr>
          <a:xfrm flipV="1">
            <a:off x="7213577" y="3810001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4" name="Rectangle 23"/>
          <p:cNvSpPr/>
          <p:nvPr/>
        </p:nvSpPr>
        <p:spPr>
          <a:xfrm flipV="1">
            <a:off x="7213601" y="3897010"/>
            <a:ext cx="49784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5" name="Rectangle 24"/>
          <p:cNvSpPr/>
          <p:nvPr/>
        </p:nvSpPr>
        <p:spPr>
          <a:xfrm flipV="1">
            <a:off x="7213601" y="4115167"/>
            <a:ext cx="49784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6" name="Rectangle 25"/>
          <p:cNvSpPr/>
          <p:nvPr/>
        </p:nvSpPr>
        <p:spPr>
          <a:xfrm flipV="1">
            <a:off x="7213600" y="4164403"/>
            <a:ext cx="262128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7" name="Rectangle 26"/>
          <p:cNvSpPr/>
          <p:nvPr/>
        </p:nvSpPr>
        <p:spPr>
          <a:xfrm flipV="1">
            <a:off x="7213600" y="4199572"/>
            <a:ext cx="262128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7213600" y="3962400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9835343" y="406098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12192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0" name="Rectangle 9"/>
          <p:cNvSpPr/>
          <p:nvPr/>
        </p:nvSpPr>
        <p:spPr>
          <a:xfrm>
            <a:off x="1" y="3675528"/>
            <a:ext cx="12192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1" name="Rectangle 10"/>
          <p:cNvSpPr/>
          <p:nvPr/>
        </p:nvSpPr>
        <p:spPr>
          <a:xfrm flipV="1">
            <a:off x="8552068" y="3643090"/>
            <a:ext cx="3639933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09600" y="2389009"/>
            <a:ext cx="112776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609600" y="3899938"/>
            <a:ext cx="6604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  <a:endParaRPr kumimoji="0"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7265116" y="4205288"/>
            <a:ext cx="1727200" cy="457200"/>
          </a:xfrm>
        </p:spPr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9043832" y="4206240"/>
            <a:ext cx="1280160" cy="457200"/>
          </a:xfrm>
        </p:spPr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4E708F12-96AD-4ED4-8132-A78F5E42C1F5}" type="datetime1">
              <a:rPr lang="en-US" smtClean="0"/>
              <a:pPr/>
              <a:t>5/14/2020</a:t>
            </a:fld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1093451" y="1136"/>
            <a:ext cx="996949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152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5pPr>
              <a:defRPr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FA170-8299-44AD-AEEF-FC686C3D7804}" type="datetime1">
              <a:rPr lang="en-US" smtClean="0"/>
              <a:t>5/14/2020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844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9042400" y="1143000"/>
            <a:ext cx="2540000" cy="5448300"/>
          </a:xfrm>
        </p:spPr>
        <p:txBody>
          <a:bodyPr vert="eaVert"/>
          <a:lstStyle>
            <a:lvl1pPr>
              <a:defRPr/>
            </a:lvl1pPr>
          </a:lstStyle>
          <a:p>
            <a:r>
              <a:rPr kumimoji="0" lang="en-US" dirty="0"/>
              <a:t>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09600" y="1143000"/>
            <a:ext cx="8331200" cy="5448300"/>
          </a:xfrm>
        </p:spPr>
        <p:txBody>
          <a:bodyPr vert="eaVert"/>
          <a:lstStyle>
            <a:lvl5pPr>
              <a:defRPr/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1763A-68EC-4ECD-9620-D9FE9CDDD622}" type="datetime1">
              <a:rPr lang="en-US" smtClean="0"/>
              <a:t>5/14/2020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8088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5pPr>
              <a:defRPr/>
            </a:lvl5pPr>
            <a:lvl6pPr>
              <a:defRPr/>
            </a:lvl6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8BEDD-6160-49BB-B372-861DE7DE9BA5}" type="datetime1">
              <a:rPr lang="en-US" smtClean="0"/>
              <a:t>5/14/2020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303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1968322"/>
            <a:ext cx="103632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chemeClr val="accent2"/>
                </a:solidFill>
                <a:effectLst/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3367088"/>
            <a:ext cx="103632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E819F-B7FD-4B29-8F66-9E318144BC2A}" type="datetime1">
              <a:rPr lang="en-US" smtClean="0"/>
              <a:t>5/14/2020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12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249425"/>
            <a:ext cx="5384800" cy="4341875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249425"/>
            <a:ext cx="5384800" cy="4341875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A159C-B6E0-4F10-9F4A-2FA57003B139}" type="datetime1">
              <a:rPr lang="en-US" smtClean="0"/>
              <a:t>5/14/2020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6445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0" orient="horz" pos="2160" userDrawn="1">
          <p15:clr>
            <a:srgbClr val="FBAE40"/>
          </p15:clr>
        </p15:guide>
        <p15:guide id="1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1143000"/>
            <a:ext cx="11176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2244970"/>
            <a:ext cx="5388864" cy="457200"/>
          </a:xfrm>
          <a:solidFill>
            <a:schemeClr val="accent2">
              <a:lumMod val="60000"/>
              <a:lumOff val="4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508000" y="2708519"/>
            <a:ext cx="5388864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294968" y="2244970"/>
            <a:ext cx="5389033" cy="457200"/>
          </a:xfrm>
          <a:solidFill>
            <a:schemeClr val="accent2">
              <a:lumMod val="60000"/>
              <a:lumOff val="4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1073" y="2708519"/>
            <a:ext cx="5389033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en-US" dirty="0"/>
              <a:t>Add a footer</a:t>
            </a:r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170CBBB-D1D1-4386-A5E9-07F3477B78F3}" type="datetime1">
              <a:rPr lang="en-US" smtClean="0"/>
              <a:t>5/14/2020</a:t>
            </a:fld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16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010400" y="612648"/>
            <a:ext cx="1767840" cy="457200"/>
          </a:xfrm>
        </p:spPr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778240" y="612648"/>
            <a:ext cx="1276352" cy="457200"/>
          </a:xfrm>
        </p:spPr>
        <p:txBody>
          <a:bodyPr/>
          <a:lstStyle/>
          <a:p>
            <a:fld id="{9FA4CAD8-0EA7-4615-B69B-B2F199EF3A93}" type="datetime1">
              <a:rPr lang="en-US" smtClean="0"/>
              <a:t>5/14/2020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899648" y="2272"/>
            <a:ext cx="1016000" cy="365760"/>
          </a:xfrm>
        </p:spPr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952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34BD7-6953-492C-921B-E68B2D7F14C8}" type="datetime1">
              <a:rPr lang="en-US" smtClean="0"/>
              <a:t>5/14/2020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695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37995" y="1101970"/>
            <a:ext cx="451104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dirty="0"/>
              <a:t>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03200" y="776287"/>
            <a:ext cx="6803136" cy="580508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7137995" y="2010727"/>
            <a:ext cx="4511040" cy="4580573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17D9B-D4D3-4E23-88DF-2E354FA43196}" type="datetime1">
              <a:rPr lang="en-US" smtClean="0"/>
              <a:t>5/14/2020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685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3913" y="1109161"/>
            <a:ext cx="782404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538228" y="1143000"/>
            <a:ext cx="6096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17924" y="3274309"/>
            <a:ext cx="34544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F67C5-D04E-4576-B61C-12ABA14BBD6C}" type="datetime1">
              <a:rPr lang="en-US" smtClean="0"/>
              <a:t>5/14/2020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619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9"/>
            <a:ext cx="12192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12192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30" name="Rectangle 29"/>
          <p:cNvSpPr/>
          <p:nvPr/>
        </p:nvSpPr>
        <p:spPr>
          <a:xfrm>
            <a:off x="1" y="308277"/>
            <a:ext cx="12192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31" name="Rectangle 30"/>
          <p:cNvSpPr/>
          <p:nvPr/>
        </p:nvSpPr>
        <p:spPr>
          <a:xfrm flipV="1">
            <a:off x="7213577" y="360247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32" name="Rectangle 31"/>
          <p:cNvSpPr/>
          <p:nvPr/>
        </p:nvSpPr>
        <p:spPr>
          <a:xfrm flipV="1">
            <a:off x="7213601" y="440113"/>
            <a:ext cx="49784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7209785" y="497504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9831528" y="58894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35" name="Rectangle 34"/>
          <p:cNvSpPr/>
          <p:nvPr/>
        </p:nvSpPr>
        <p:spPr bwMode="invGray">
          <a:xfrm>
            <a:off x="12113288" y="-2001"/>
            <a:ext cx="76835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12059308" y="-2001"/>
            <a:ext cx="3657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12033904" y="-2001"/>
            <a:ext cx="12192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38" name="Rectangle 37"/>
          <p:cNvSpPr/>
          <p:nvPr/>
        </p:nvSpPr>
        <p:spPr bwMode="invGray">
          <a:xfrm>
            <a:off x="11967231" y="-2001"/>
            <a:ext cx="36576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39" name="Rectangle 38"/>
          <p:cNvSpPr/>
          <p:nvPr/>
        </p:nvSpPr>
        <p:spPr bwMode="invGray">
          <a:xfrm>
            <a:off x="11887569" y="380"/>
            <a:ext cx="73152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40" name="Rectangle 39"/>
          <p:cNvSpPr/>
          <p:nvPr/>
        </p:nvSpPr>
        <p:spPr bwMode="invGray">
          <a:xfrm>
            <a:off x="11831300" y="380"/>
            <a:ext cx="12192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2249424"/>
            <a:ext cx="109728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7010400" y="612648"/>
            <a:ext cx="176784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1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782048" y="612648"/>
            <a:ext cx="127635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1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C20F09E4-6EA4-4BF3-9FC8-FF40373B88E6}" type="datetime1">
              <a:rPr lang="en-US" smtClean="0"/>
              <a:pPr/>
              <a:t>5/14/2020</a:t>
            </a:fld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899648" y="2272"/>
            <a:ext cx="1016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171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>
            <a:lumMod val="75000"/>
          </a:schemeClr>
        </a:buClr>
        <a:buFont typeface="Georgia"/>
        <a:buChar char="•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>
            <a:lumMod val="75000"/>
          </a:schemeClr>
        </a:buClr>
        <a:buFont typeface="Georgia"/>
        <a:buChar char="▫"/>
        <a:defRPr kumimoji="0" sz="2600" kern="1200">
          <a:solidFill>
            <a:schemeClr val="tx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orient="horz" pos="2160" userDrawn="1">
          <p15:clr>
            <a:srgbClr val="F26B43"/>
          </p15:clr>
        </p15:guide>
        <p15:guide id="1" pos="3840" userDrawn="1">
          <p15:clr>
            <a:srgbClr val="F26B43"/>
          </p15:clr>
        </p15:guide>
        <p15:guide id="2" orient="horz" pos="415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frannychallenge.wordpress.com/2013/10/21/nano-blurb/" TargetMode="External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urekasupport.com/2015/01/YSPContest-1-winner.html" TargetMode="External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ngall.com/thank-you-png" TargetMode="External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Best Features In RFMS You Are Not Using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Tony Cargill</a:t>
            </a:r>
          </a:p>
          <a:p>
            <a:r>
              <a:rPr lang="en-US" dirty="0"/>
              <a:t>Jerry Miller</a:t>
            </a:r>
          </a:p>
        </p:txBody>
      </p:sp>
    </p:spTree>
    <p:extLst>
      <p:ext uri="{BB962C8B-B14F-4D97-AF65-F5344CB8AC3E}">
        <p14:creationId xmlns:p14="http://schemas.microsoft.com/office/powerpoint/2010/main" val="706305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A7A1FE-6DB0-4D5C-B16A-EF41567AF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Best Features Not Being Used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BCDDBDF-5ED1-441F-BBFB-9A728C9925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Baseline</a:t>
            </a:r>
          </a:p>
        </p:txBody>
      </p:sp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B6B4F98A-EAED-4D75-9296-C42019A711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5929" y="1950923"/>
            <a:ext cx="8510952" cy="4768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448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95E55-E97D-4E9A-8DF8-75069D913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Best Features Not Being Used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05BB6B-D0BF-46AE-99C8-9A37D40641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1200" y="2224401"/>
            <a:ext cx="5384800" cy="4341875"/>
          </a:xfrm>
        </p:spPr>
        <p:txBody>
          <a:bodyPr/>
          <a:lstStyle/>
          <a:p>
            <a:r>
              <a:rPr lang="en-US" dirty="0"/>
              <a:t>Baseline Creation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E9336C-AAB8-421A-9A8E-43745A7A35F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Require Baseline Creation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E87E20-C9C3-41E0-8D3B-E55BF70CB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9128" y="3369213"/>
            <a:ext cx="3741744" cy="18623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D8CAC50-CA2D-4B67-9223-46CE2A072C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1128" y="3559126"/>
            <a:ext cx="3365955" cy="1672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355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B8338-63EE-4E68-A18D-C60664230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Best Features Not Being Used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6F9049E-6C09-4729-991B-7CD52BFEA0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Due Button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7A7C065-E23E-4908-ADA9-7097DAEFA8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6400" y="2008554"/>
            <a:ext cx="8745416" cy="484944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080A2A7-5B9E-4C7C-B559-23F034B697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1139" y="3324648"/>
            <a:ext cx="851876" cy="794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001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9621D7-6362-492D-95A3-DE55970DF5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Best Features Not Being Used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05F6A1-A3AD-46E8-BCEA-6E217C2FC0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Binoculars	- JERRY</a:t>
            </a:r>
          </a:p>
        </p:txBody>
      </p:sp>
    </p:spTree>
    <p:extLst>
      <p:ext uri="{BB962C8B-B14F-4D97-AF65-F5344CB8AC3E}">
        <p14:creationId xmlns:p14="http://schemas.microsoft.com/office/powerpoint/2010/main" val="1990111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D5F5E4-1B9F-496C-9A6D-9A02B8D1DB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Best Features Not Being Used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026AB7-B6F1-4379-900A-FCB33B1389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 Number Field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54A68E-5E33-4CEC-A70A-EF683578A3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1846" y="2751015"/>
            <a:ext cx="7260492" cy="345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311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6B84A2-8623-4072-939A-B99C0CF28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Best Features Not Being Used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87A159-3EB3-4AB8-BB04-0F41628741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Templates and Associated Bundles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378C0A-A8EE-4F3D-8E40-62443B1D84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1067" y="3127022"/>
            <a:ext cx="2901244" cy="258797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F375656-8DB5-4C12-AC3B-4845F6D355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5289" y="3429000"/>
            <a:ext cx="3206043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972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5E9329-C2F9-47ED-ACDA-381D9C083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Best Features Not Being Used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9684CA-9248-4EA7-92E2-4CD283C6D7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Billing Groups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ED4301-C9C7-4BB6-A74D-22C230B7F1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1877" y="2343209"/>
            <a:ext cx="664307" cy="70479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CBC6F86-DFDD-4B5F-94DD-37EDC12A25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448" y="3141785"/>
            <a:ext cx="3970364" cy="307144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00A87E1-EDE3-43C5-BCA7-DBF8233CCD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7600" y="3141785"/>
            <a:ext cx="4098063" cy="3071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91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757A1C-7706-448D-B401-90691D6B3A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Best Features Not Being Used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B4187F0-3AAA-438C-B415-885859D5B3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US" dirty="0"/>
              <a:t>Billing </a:t>
            </a:r>
          </a:p>
          <a:p>
            <a:pPr marL="109728" indent="0">
              <a:buNone/>
            </a:pPr>
            <a:r>
              <a:rPr lang="en-US" dirty="0"/>
              <a:t>Groups</a:t>
            </a:r>
          </a:p>
        </p:txBody>
      </p:sp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19BAFCAE-909B-433F-8815-47E879940D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6844" y="2209800"/>
            <a:ext cx="9595556" cy="4527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014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5CF3FF-7FE6-4B71-B135-42F8F24D9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Best Features Not Being Used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10EA78-B205-4C71-929E-E077A7940B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US" dirty="0"/>
              <a:t>Billing </a:t>
            </a:r>
          </a:p>
          <a:p>
            <a:pPr marL="109728" indent="0">
              <a:buNone/>
            </a:pPr>
            <a:r>
              <a:rPr lang="en-US" dirty="0"/>
              <a:t>Groups</a:t>
            </a:r>
          </a:p>
        </p:txBody>
      </p:sp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id="{52854438-DCDC-4590-8898-466EB81F03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1690" y="1985108"/>
            <a:ext cx="10069688" cy="477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081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1059BF-C412-41CD-A9B2-6123D3257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Best Features Not Being Used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193D3FB-8F92-41F9-92FD-BDAE8EEEFF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US" dirty="0"/>
              <a:t>Billing Groups</a:t>
            </a:r>
          </a:p>
          <a:p>
            <a:r>
              <a:rPr lang="en-US" dirty="0"/>
              <a:t>Change Order</a:t>
            </a:r>
          </a:p>
        </p:txBody>
      </p:sp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EECBEE06-3E33-4096-B9DD-9014CD92D7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7022" y="2209800"/>
            <a:ext cx="8455378" cy="432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82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82624"/>
            <a:ext cx="10972800" cy="1066800"/>
          </a:xfrm>
        </p:spPr>
        <p:txBody>
          <a:bodyPr/>
          <a:lstStyle/>
          <a:p>
            <a:r>
              <a:rPr lang="en-US" dirty="0"/>
              <a:t>Best Features Not Being Used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Background in Each Module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F7A770-721C-434C-B932-2BBB082716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923426"/>
            <a:ext cx="4656223" cy="314131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6C75BF0-4290-4768-A822-1847F33579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923426"/>
            <a:ext cx="4656222" cy="3141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348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Best Features Not Being Used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F919BF8-EB0D-4BDE-996C-F4173C2EA9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209800"/>
            <a:ext cx="11068334" cy="4325112"/>
          </a:xfrm>
        </p:spPr>
        <p:txBody>
          <a:bodyPr/>
          <a:lstStyle/>
          <a:p>
            <a:r>
              <a:rPr lang="en-US" dirty="0"/>
              <a:t>Line Grouping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6D8109-DABD-464D-9EF1-8A92817986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7169" y="2589737"/>
            <a:ext cx="5273254" cy="394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512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961D201C-F131-4455-8227-1749283C1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Best Features Not Being Used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D3ED30-E4E4-4D51-83BC-3626986A79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US" dirty="0"/>
              <a:t>Line </a:t>
            </a:r>
          </a:p>
          <a:p>
            <a:pPr marL="109728" indent="0">
              <a:buNone/>
            </a:pPr>
            <a:r>
              <a:rPr lang="en-US" dirty="0"/>
              <a:t>Grouping</a:t>
            </a:r>
          </a:p>
        </p:txBody>
      </p:sp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id="{3ADDB599-F9A1-477B-A372-8E99CA2C00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6489" y="2438400"/>
            <a:ext cx="9335911" cy="4087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265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201E72-C7FF-4E26-9A54-6E6B31CCA3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578" y="1120535"/>
            <a:ext cx="10972800" cy="4325112"/>
          </a:xfrm>
        </p:spPr>
        <p:txBody>
          <a:bodyPr/>
          <a:lstStyle/>
          <a:p>
            <a:pPr marL="109728" indent="0">
              <a:buNone/>
            </a:pPr>
            <a:r>
              <a:rPr lang="en-US" dirty="0"/>
              <a:t>Line </a:t>
            </a:r>
          </a:p>
          <a:p>
            <a:pPr marL="109728" indent="0">
              <a:buNone/>
            </a:pPr>
            <a:r>
              <a:rPr lang="en-US" dirty="0"/>
              <a:t>Grouping</a:t>
            </a:r>
          </a:p>
          <a:p>
            <a:endParaRPr lang="en-US" dirty="0"/>
          </a:p>
        </p:txBody>
      </p:sp>
      <p:pic>
        <p:nvPicPr>
          <p:cNvPr id="5" name="Content Placeholder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6250EA24-C842-401A-98A8-608AD5234E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tretch/>
        </p:blipFill>
        <p:spPr>
          <a:xfrm>
            <a:off x="3051907" y="398585"/>
            <a:ext cx="6088185" cy="64594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52783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3B5550-11E7-40EF-80CE-89C5171807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Best Features Not Being Used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372A0D-F82F-4F5C-A26B-D132E9BFF0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Estimated Delivery Date for Just in Time Purchasing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DD10B7-0F68-4D62-ADF1-9D6BFD40EB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7478" y="3994449"/>
            <a:ext cx="2686430" cy="25106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0DA00B7-7BBB-49AC-9028-D91EB88D59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3815" y="4306668"/>
            <a:ext cx="1059887" cy="14849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763C873-8F2E-430C-A92C-D5B2B9475C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298" y="2903174"/>
            <a:ext cx="11583404" cy="1051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36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31E9C7-82B0-4387-AE5E-81D43FB51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Best Features Not Being Used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4C631D2-96EF-48F7-ACC3-90A459D9D4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Estimated Delivery Date for Just in Time Purchasing</a:t>
            </a:r>
          </a:p>
        </p:txBody>
      </p:sp>
      <p:pic>
        <p:nvPicPr>
          <p:cNvPr id="9" name="Content Placeholder 5">
            <a:extLst>
              <a:ext uri="{FF2B5EF4-FFF2-40B4-BE49-F238E27FC236}">
                <a16:creationId xmlns:a16="http://schemas.microsoft.com/office/drawing/2014/main" id="{DC1CF775-D1CA-4BCE-8007-393BD07D85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3" y="2743200"/>
            <a:ext cx="10722269" cy="3831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503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8C65DC-1AAC-40F1-B53C-5C329BA63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Best Features Not Being Used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455A1A-FD72-4C76-886D-BB8D6145F1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View Dye Lot Information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9B81037-7A90-462C-AA57-8B183CF39E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153" y="3429000"/>
            <a:ext cx="10972800" cy="263573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382E06C-B369-4789-8E8C-086FACA54E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9136" y="2564841"/>
            <a:ext cx="1341236" cy="708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263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57743-EC2B-43A2-B5B0-14D0C545E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Best Features Not Being Used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773F202-2474-4A59-8131-DBD2BC0E1D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US" dirty="0"/>
              <a:t>View Dye Lot </a:t>
            </a:r>
          </a:p>
          <a:p>
            <a:pPr marL="109728" indent="0">
              <a:buNone/>
            </a:pPr>
            <a:r>
              <a:rPr lang="en-US" dirty="0"/>
              <a:t>Information</a:t>
            </a:r>
          </a:p>
        </p:txBody>
      </p:sp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BF9E688C-BB6B-4F98-A678-7414DE7BA9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1674" y="2250186"/>
            <a:ext cx="8745415" cy="432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585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0216EC-F6D5-4534-9C82-E47EF5A31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Best Features Not Being Used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66CEFE-FBC2-4483-A551-5FB06EB886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Copy Browse – CTL+ALT+SHIFT+C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500A28-561D-4247-8135-39804F939D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1" y="2821354"/>
            <a:ext cx="5486400" cy="375318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17B6299-40CA-4172-8A4D-D9EC27B391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821353"/>
            <a:ext cx="6096000" cy="3753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677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5E72B-5323-46FA-BF81-E8AD64CC4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Best Features Not Being Used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0D6E5E-F0D7-48FA-8197-16B5CF5C1E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Date Shortcuts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CA7CFFA-8E95-4464-835A-B08A725A30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8172" y="2363918"/>
            <a:ext cx="8024555" cy="4320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276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3B44F-53B8-4B8A-B1C9-04AA1499E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Best Features Not Being Used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826B056-4482-4338-9DCF-8179C0C95E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249424"/>
            <a:ext cx="10972800" cy="4325112"/>
          </a:xfrm>
        </p:spPr>
        <p:txBody>
          <a:bodyPr/>
          <a:lstStyle/>
          <a:p>
            <a:pPr marL="109728" indent="0">
              <a:buNone/>
            </a:pPr>
            <a:r>
              <a:rPr lang="en-US" dirty="0"/>
              <a:t>Customer Pickup</a:t>
            </a:r>
          </a:p>
        </p:txBody>
      </p:sp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0B4845B1-F261-427F-8C94-9AAB1C92A1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774731"/>
            <a:ext cx="10972800" cy="3799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577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Best Features Not Being Used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Edit After Export Button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20F42D-8C39-40BC-9D22-F33D83063D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5690" y="3048001"/>
            <a:ext cx="4515554" cy="2889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528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172636-F648-4C0E-9F73-036DB2A82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Best Features Not Being Used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B9DF1E-79E3-4DD6-9D88-0EA7E995B4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Customer Pickup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8D3DE9-33FA-4E05-BC73-3062FD021F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4830" y="2209800"/>
            <a:ext cx="7807570" cy="43647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6268223-A0E1-4912-A6DE-15734710D7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8955" y="3395785"/>
            <a:ext cx="1531814" cy="1434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662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6DB9A1-38A5-45C5-991A-0E63DC020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Best Features Not Being Used: BONUS #1 - Claims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A568F83-6951-4000-A08E-0FAE99326F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96931" y="2691679"/>
            <a:ext cx="9198137" cy="1988992"/>
          </a:xfrm>
          <a:prstGeom prst="rect">
            <a:avLst/>
          </a:prstGeom>
        </p:spPr>
      </p:pic>
      <p:pic>
        <p:nvPicPr>
          <p:cNvPr id="3074" name="Picture 1">
            <a:extLst>
              <a:ext uri="{FF2B5EF4-FFF2-40B4-BE49-F238E27FC236}">
                <a16:creationId xmlns:a16="http://schemas.microsoft.com/office/drawing/2014/main" id="{128F7D5F-51EF-42ED-86A0-E7CA1D48CC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5162551"/>
            <a:ext cx="11391900" cy="1695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2913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0D164E-6B34-4060-A66D-53516B4F3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Best Features Not Being Used – BONUS #2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86BA32-F600-478E-BBAF-FDCB45D3E9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249424"/>
            <a:ext cx="10972800" cy="4268607"/>
          </a:xfrm>
        </p:spPr>
        <p:txBody>
          <a:bodyPr/>
          <a:lstStyle/>
          <a:p>
            <a:r>
              <a:rPr lang="en-US" dirty="0"/>
              <a:t>Interface Mode – Gives the ability to determine which fields are required when inserting or entering a record. CTL+ALT=F9	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B2843B-C312-40B6-994A-906FF07E18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4637" y="3321538"/>
            <a:ext cx="8382726" cy="3196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54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D24976-28FC-40C9-A35F-84E9E7D38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Best Features Not Being Used – BONUS #3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8776B6-D2B5-4447-90CD-843079379F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Measure Mobile/Desktop: Extends through Doorways setting can add a seam to a 12’ room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7555A5-C399-4CC4-B63C-BAC6E23553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137" y="3791375"/>
            <a:ext cx="1691787" cy="14479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1F38EC8-D927-4C09-B010-1FA58A7F05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8137" y="2719754"/>
            <a:ext cx="5494496" cy="3995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656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C53F5B-BD91-4BFC-BD6B-0B18BA4AD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Business Insights– BONUS #3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19C9711-9809-45C0-81B5-0D041F9944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0" y="2078037"/>
            <a:ext cx="5486400" cy="449649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E8D7061-1122-43CC-AB5D-01EDC1E410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2249424"/>
            <a:ext cx="5486400" cy="4325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337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lose up of a toy&#10;&#10;Description automatically generated">
            <a:extLst>
              <a:ext uri="{FF2B5EF4-FFF2-40B4-BE49-F238E27FC236}">
                <a16:creationId xmlns:a16="http://schemas.microsoft.com/office/drawing/2014/main" id="{2C609EC2-80AC-4BB6-BCC6-02E6E6B31B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20919" r="1" b="20479"/>
          <a:stretch/>
        </p:blipFill>
        <p:spPr>
          <a:xfrm>
            <a:off x="120650" y="693738"/>
            <a:ext cx="11590338" cy="6096000"/>
          </a:xfrm>
          <a:noFill/>
        </p:spPr>
      </p:pic>
    </p:spTree>
    <p:extLst>
      <p:ext uri="{BB962C8B-B14F-4D97-AF65-F5344CB8AC3E}">
        <p14:creationId xmlns:p14="http://schemas.microsoft.com/office/powerpoint/2010/main" val="1380806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737FD-C0AF-4CC2-AC00-29903A9DA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7200" b="1" dirty="0"/>
              <a:t>CRM App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FFD37B5-7EA4-4098-A510-0B795AFAE9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0" y="2209800"/>
            <a:ext cx="5486400" cy="43243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CA31DDA-5264-41D1-A2DE-64C167DBE4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1" y="2209800"/>
            <a:ext cx="5486400" cy="432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395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1EF3EB42-2C18-441E-8B5B-E755348896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1321210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CF938-0387-4044-8985-377641837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Gigi" panose="04040504061007020D02" pitchFamily="82" charset="0"/>
              </a:rPr>
              <a:t>CONGRATULATIONS</a:t>
            </a:r>
          </a:p>
        </p:txBody>
      </p:sp>
      <p:pic>
        <p:nvPicPr>
          <p:cNvPr id="5" name="Content Placeholder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E3568072-A1AE-44B3-93E6-61111C4459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469661" y="2209800"/>
            <a:ext cx="7252677" cy="4056184"/>
          </a:xfrm>
        </p:spPr>
      </p:pic>
    </p:spTree>
    <p:extLst>
      <p:ext uri="{BB962C8B-B14F-4D97-AF65-F5344CB8AC3E}">
        <p14:creationId xmlns:p14="http://schemas.microsoft.com/office/powerpoint/2010/main" val="513477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774FD-17E7-46D3-AF71-9D935FF0B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6800"/>
          </a:xfrm>
        </p:spPr>
        <p:txBody>
          <a:bodyPr anchor="ctr">
            <a:normAutofit/>
          </a:bodyPr>
          <a:lstStyle/>
          <a:p>
            <a:r>
              <a:rPr lang="en-US" dirty="0"/>
              <a:t>Contact Information: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C4B41B-973E-4646-AC0B-9B8C865889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932811"/>
            <a:ext cx="5384800" cy="2975102"/>
          </a:xfrm>
          <a:prstGeom prst="rect">
            <a:avLst/>
          </a:prstGeom>
          <a:noFill/>
        </p:spPr>
      </p:pic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5659C785-4689-4E9B-B1CE-101C0D08E4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2249425"/>
            <a:ext cx="5384800" cy="4341875"/>
          </a:xfrm>
        </p:spPr>
        <p:txBody>
          <a:bodyPr/>
          <a:lstStyle/>
          <a:p>
            <a:r>
              <a:rPr lang="en-US" sz="4000" dirty="0"/>
              <a:t>EMAIL OR CALL TO SET UP YOUR 1 FREE HOUR OF TRAINING</a:t>
            </a:r>
          </a:p>
          <a:p>
            <a:endParaRPr lang="en-US" dirty="0"/>
          </a:p>
          <a:p>
            <a:pPr marL="978408" lvl="3" indent="0">
              <a:buNone/>
            </a:pPr>
            <a:endParaRPr lang="en-US" dirty="0"/>
          </a:p>
          <a:p>
            <a:pPr marL="978408" lvl="3" indent="0">
              <a:buNone/>
            </a:pPr>
            <a:r>
              <a:rPr lang="en-US" sz="3200" dirty="0">
                <a:solidFill>
                  <a:srgbClr val="FF0000"/>
                </a:solidFill>
              </a:rPr>
              <a:t>CONGRATULATIONS!!!!!</a:t>
            </a:r>
          </a:p>
        </p:txBody>
      </p:sp>
    </p:spTree>
    <p:extLst>
      <p:ext uri="{BB962C8B-B14F-4D97-AF65-F5344CB8AC3E}">
        <p14:creationId xmlns:p14="http://schemas.microsoft.com/office/powerpoint/2010/main" val="1936731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F7B419-C71B-407B-A91D-7575D093B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6800"/>
          </a:xfrm>
        </p:spPr>
        <p:txBody>
          <a:bodyPr anchor="ctr">
            <a:normAutofit/>
          </a:bodyPr>
          <a:lstStyle/>
          <a:p>
            <a:r>
              <a:rPr lang="en-US" dirty="0"/>
              <a:t>Best Features Not Being Used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46E3BF6-1F6A-452B-8A7E-C703649651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US" dirty="0"/>
              <a:t>Date Stamp</a:t>
            </a:r>
          </a:p>
          <a:p>
            <a:pPr marL="109728" indent="0">
              <a:buNone/>
            </a:pP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30A228C-3DD2-49AD-A501-F8465944CC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997" y="2640261"/>
            <a:ext cx="6583680" cy="3408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780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9DD514-7B0D-42BB-AC0E-4C39607FF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 Previously Recorded C&amp;C and Webinars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1191C7-144A-4336-A44F-79CA1D6971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https://rfmsinc.zendesk.com/hc/en-us/articles/360045988234-Spring-Webinars-PLUS-introducing-Conversations-and-Coffee-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D53EB3-E5CF-4B19-97D8-1C5ACD87A4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6267" y="3085912"/>
            <a:ext cx="8918222" cy="3488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207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Content Placeholder 18" descr="A picture containing toy&#10;&#10;Description automatically generated">
            <a:extLst>
              <a:ext uri="{FF2B5EF4-FFF2-40B4-BE49-F238E27FC236}">
                <a16:creationId xmlns:a16="http://schemas.microsoft.com/office/drawing/2014/main" id="{944A6F4B-BA64-4575-9E2B-DCD6DFB60B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884" r="1449"/>
          <a:stretch/>
        </p:blipFill>
        <p:spPr>
          <a:xfrm>
            <a:off x="20" y="10"/>
            <a:ext cx="12191980" cy="6857990"/>
          </a:xfrm>
          <a:noFill/>
        </p:spPr>
      </p:pic>
    </p:spTree>
    <p:extLst>
      <p:ext uri="{BB962C8B-B14F-4D97-AF65-F5344CB8AC3E}">
        <p14:creationId xmlns:p14="http://schemas.microsoft.com/office/powerpoint/2010/main" val="3344039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86B9D7-9881-4820-B173-7D631B71E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Best Features Not Being Used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E47EB3-9A88-4C2B-8936-C3E19C937FE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Custom Line Notes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1C26957-5015-413E-BF96-5CB10E468B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709" y="2667642"/>
            <a:ext cx="4976291" cy="3505504"/>
          </a:xfrm>
          <a:prstGeom prst="rect">
            <a:avLst/>
          </a:prstGeom>
        </p:spPr>
      </p:pic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F340EBD5-54A0-403B-B725-193B52AD601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230389" y="2667642"/>
            <a:ext cx="5319221" cy="3505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666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7E7D5-7835-43D4-98F1-04182B3FA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Best Features Not Being Used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D21D0C-3FD1-4437-9BD8-3EAC307C4E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Recurring Note Button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B65BA6-2A05-4900-9E74-F99CC802E5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812606"/>
            <a:ext cx="4230805" cy="34512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0B50BE3-3CCE-45DF-9A99-FD9F762933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812606"/>
            <a:ext cx="5486399" cy="3451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569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F31D3-4AB1-409A-9467-3DB7E01C7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dirty="0"/>
              <a:t>Best Features Not Being Used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DFACEC-9955-4ED3-8065-247EA91414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US" dirty="0"/>
              <a:t>Recurring A/P</a:t>
            </a:r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40E7CAE6-EC55-42CA-923B-A274B42F78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" y="2771774"/>
            <a:ext cx="10457793" cy="3802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8351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D5053F-28B4-4117-804C-1B709E43E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dirty="0"/>
              <a:t>Best Features Not Being Used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00487B-73D0-4B20-A3ED-55181DF218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US" dirty="0"/>
              <a:t>Recurring A/P</a:t>
            </a:r>
          </a:p>
          <a:p>
            <a:endParaRPr lang="en-US" dirty="0"/>
          </a:p>
        </p:txBody>
      </p:sp>
      <p:pic>
        <p:nvPicPr>
          <p:cNvPr id="1026" name="Picture 1">
            <a:extLst>
              <a:ext uri="{FF2B5EF4-FFF2-40B4-BE49-F238E27FC236}">
                <a16:creationId xmlns:a16="http://schemas.microsoft.com/office/drawing/2014/main" id="{147ADF4B-C4EE-41F6-B6C6-0689585285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5976" y="2013626"/>
            <a:ext cx="8566423" cy="4560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4553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4FE25-6CCF-4C9F-AFC5-FDF5848FA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Best Features Not Being Used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60B439-E62B-4FE7-AF9D-396725B49F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Baseline</a:t>
            </a:r>
          </a:p>
        </p:txBody>
      </p:sp>
      <p:pic>
        <p:nvPicPr>
          <p:cNvPr id="6" name="Content Placeholder 12">
            <a:extLst>
              <a:ext uri="{FF2B5EF4-FFF2-40B4-BE49-F238E27FC236}">
                <a16:creationId xmlns:a16="http://schemas.microsoft.com/office/drawing/2014/main" id="{2588B021-5A96-4BDD-879C-388D7926BA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5779" y="2209800"/>
            <a:ext cx="8816622" cy="432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488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aining presentation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raining presentation.potx" id="{7B9FCAFE-DDE5-4198-9987-54DFCAD80598}" vid="{6015A8B0-C387-4E39-945C-0F39E3EB10B6}"/>
    </a:ext>
  </a:extLst>
</a:theme>
</file>

<file path=ppt/theme/theme2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376</Words>
  <Application>Microsoft Office PowerPoint</Application>
  <PresentationFormat>Widescreen</PresentationFormat>
  <Paragraphs>83</Paragraphs>
  <Slides>41</Slides>
  <Notes>1</Notes>
  <HiddenSlides>7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6" baseType="lpstr">
      <vt:lpstr>Calibri</vt:lpstr>
      <vt:lpstr>Georgia</vt:lpstr>
      <vt:lpstr>Gigi</vt:lpstr>
      <vt:lpstr>Wingdings 2</vt:lpstr>
      <vt:lpstr>Training presentation</vt:lpstr>
      <vt:lpstr>Best Features In RFMS You Are Not Using</vt:lpstr>
      <vt:lpstr>Best Features Not Being Used</vt:lpstr>
      <vt:lpstr>Best Features Not Being Used</vt:lpstr>
      <vt:lpstr>Best Features Not Being Used</vt:lpstr>
      <vt:lpstr>Best Features Not Being Used</vt:lpstr>
      <vt:lpstr>Best Features Not Being Used</vt:lpstr>
      <vt:lpstr>Best Features Not Being Used</vt:lpstr>
      <vt:lpstr>Best Features Not Being Used</vt:lpstr>
      <vt:lpstr>Best Features Not Being Used</vt:lpstr>
      <vt:lpstr>Best Features Not Being Used</vt:lpstr>
      <vt:lpstr>Best Features Not Being Used</vt:lpstr>
      <vt:lpstr>Best Features Not Being Used</vt:lpstr>
      <vt:lpstr>Best Features Not Being Used</vt:lpstr>
      <vt:lpstr>Best Features Not Being Used</vt:lpstr>
      <vt:lpstr>Best Features Not Being Used</vt:lpstr>
      <vt:lpstr>Best Features Not Being Used</vt:lpstr>
      <vt:lpstr>Best Features Not Being Used</vt:lpstr>
      <vt:lpstr>Best Features Not Being Used</vt:lpstr>
      <vt:lpstr>Best Features Not Being Used</vt:lpstr>
      <vt:lpstr>Best Features Not Being Used</vt:lpstr>
      <vt:lpstr>Best Features Not Being Used</vt:lpstr>
      <vt:lpstr>PowerPoint Presentation</vt:lpstr>
      <vt:lpstr>Best Features Not Being Used</vt:lpstr>
      <vt:lpstr>Best Features Not Being Used</vt:lpstr>
      <vt:lpstr>Best Features Not Being Used</vt:lpstr>
      <vt:lpstr>Best Features Not Being Used</vt:lpstr>
      <vt:lpstr>Best Features Not Being Used</vt:lpstr>
      <vt:lpstr>Best Features Not Being Used</vt:lpstr>
      <vt:lpstr>Best Features Not Being Used</vt:lpstr>
      <vt:lpstr>Best Features Not Being Used</vt:lpstr>
      <vt:lpstr>Best Features Not Being Used: BONUS #1 - Claims</vt:lpstr>
      <vt:lpstr>Best Features Not Being Used – BONUS #2</vt:lpstr>
      <vt:lpstr>Best Features Not Being Used – BONUS #3 </vt:lpstr>
      <vt:lpstr>Business Insights– BONUS #3</vt:lpstr>
      <vt:lpstr>PowerPoint Presentation</vt:lpstr>
      <vt:lpstr>CRM App</vt:lpstr>
      <vt:lpstr>PowerPoint Presentation</vt:lpstr>
      <vt:lpstr>CONGRATULATIONS</vt:lpstr>
      <vt:lpstr>Contact Information:</vt:lpstr>
      <vt:lpstr>View Previously Recorded C&amp;C and Webinars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Best Features In RFMS You Are Not Using</dc:title>
  <dc:creator>Tony Cargill</dc:creator>
  <cp:lastModifiedBy>Tony Cargill</cp:lastModifiedBy>
  <cp:revision>8</cp:revision>
  <dcterms:created xsi:type="dcterms:W3CDTF">2020-05-13T16:15:40Z</dcterms:created>
  <dcterms:modified xsi:type="dcterms:W3CDTF">2020-05-14T15:58:43Z</dcterms:modified>
</cp:coreProperties>
</file>